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805" r:id="rId2"/>
    <p:sldId id="807" r:id="rId3"/>
    <p:sldId id="804" r:id="rId4"/>
    <p:sldId id="809" r:id="rId5"/>
    <p:sldId id="812" r:id="rId6"/>
    <p:sldId id="394" r:id="rId7"/>
    <p:sldId id="811" r:id="rId8"/>
    <p:sldId id="810" r:id="rId9"/>
    <p:sldId id="367" r:id="rId10"/>
    <p:sldId id="368" r:id="rId11"/>
    <p:sldId id="813" r:id="rId12"/>
    <p:sldId id="814" r:id="rId13"/>
    <p:sldId id="80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5" autoAdjust="0"/>
    <p:restoredTop sz="99388" autoAdjust="0"/>
  </p:normalViewPr>
  <p:slideViewPr>
    <p:cSldViewPr snapToGrid="0" snapToObjects="1">
      <p:cViewPr varScale="1">
        <p:scale>
          <a:sx n="117" d="100"/>
          <a:sy n="117" d="100"/>
        </p:scale>
        <p:origin x="336" y="168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9/22/19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9/22/19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6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8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1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8D79-F0C4-D34D-8A88-9C95CFFDA57E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6FAB8CD-051E-284A-B9A7-5EAFA02FF667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2133600" cy="365125"/>
          </a:xfrm>
        </p:spPr>
        <p:txBody>
          <a:bodyPr/>
          <a:lstStyle/>
          <a:p>
            <a:fld id="{48466608-5881-E248-9C89-9B5A8F7901A6}" type="datetime1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5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fld id="{55C5CE85-21D6-4849-BAD7-071796A19C7D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81B0-F019-CE4A-892B-2C83E87EF1AD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5786-F6FF-D74C-8CA7-13CF9C828131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7CB4-179C-0243-B947-A2D929956FA1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1556-A14C-E841-914D-B181766AB2C5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  <p:sldLayoutId id="214748370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13. Optimal Estimation: Operational Considerations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72D99D-D12E-0844-A623-933C5095DC66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>
          <a:xfrm>
            <a:off x="455612" y="1537707"/>
            <a:ext cx="8231188" cy="3279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Above 8-10 dimensions, even partitioning structures are little better than brute force.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Approximate nearest neighbor methods can improve computation by orders of magnitude.</a:t>
            </a:r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&gt; 8 dimensions: Use </a:t>
            </a:r>
            <a:r>
              <a:rPr lang="en-US" i="1" dirty="0">
                <a:solidFill>
                  <a:schemeClr val="tx1"/>
                </a:solidFill>
              </a:rPr>
              <a:t>approximate nearest neighbors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1800" y="6019800"/>
            <a:ext cx="1501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162348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Extrapolating the representative spectra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5171" y="1272294"/>
            <a:ext cx="79465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Inference could involved cached atmospheric optical coefficients, or spatial statistics to infer the smooth atmospheric field.</a:t>
            </a:r>
          </a:p>
          <a:p>
            <a:endParaRPr lang="en-US" sz="2400" dirty="0"/>
          </a:p>
          <a:p>
            <a:r>
              <a:rPr lang="en-US" sz="2400" dirty="0"/>
              <a:t>Here, we use the paired radiance / reflectance spectra in an </a:t>
            </a:r>
            <a:r>
              <a:rPr lang="en-US" sz="2400" i="1" dirty="0"/>
              <a:t>Empirical Line </a:t>
            </a:r>
            <a:r>
              <a:rPr lang="en-US" sz="2400" dirty="0"/>
              <a:t>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the local k nearest neighbor reference spectra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Distance can be geographic, spatial, spectral,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wavelength: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Regress the reference radiances onto their reflectances using standard linear least squares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Use this solution to predict the corresponding reflectance in the query spectrum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349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15 nearest neighbors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7127" y="5192485"/>
            <a:ext cx="7946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Many points share the same set of nearest neighbors, so caching the coefficients in a hash table enables more speed improvements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24A61-2B04-AB4F-9E5D-086E589C2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24" r="7768" b="5649"/>
          <a:stretch/>
        </p:blipFill>
        <p:spPr>
          <a:xfrm>
            <a:off x="2122714" y="1208315"/>
            <a:ext cx="4299857" cy="3907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12D980-ABC3-324A-85B1-EF5675C0A66C}"/>
              </a:ext>
            </a:extLst>
          </p:cNvPr>
          <p:cNvSpPr txBox="1"/>
          <p:nvPr/>
        </p:nvSpPr>
        <p:spPr>
          <a:xfrm>
            <a:off x="3187134" y="1824176"/>
            <a:ext cx="1590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Nearest neighbor solutions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58B8B-9DE1-D846-A0C9-526014E87AAE}"/>
              </a:ext>
            </a:extLst>
          </p:cNvPr>
          <p:cNvSpPr txBox="1"/>
          <p:nvPr/>
        </p:nvSpPr>
        <p:spPr>
          <a:xfrm>
            <a:off x="4240548" y="3567614"/>
            <a:ext cx="159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Reflectance prediction for the query  radiance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3590AA-FB8C-A940-A815-B455201D75BD}"/>
              </a:ext>
            </a:extLst>
          </p:cNvPr>
          <p:cNvCxnSpPr/>
          <p:nvPr/>
        </p:nvCxnSpPr>
        <p:spPr>
          <a:xfrm flipV="1">
            <a:off x="4156756" y="3490404"/>
            <a:ext cx="0" cy="127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0BE6E1B4-2233-034C-8347-D8A03351CFA8}"/>
              </a:ext>
            </a:extLst>
          </p:cNvPr>
          <p:cNvSpPr/>
          <p:nvPr/>
        </p:nvSpPr>
        <p:spPr>
          <a:xfrm rot="2734481">
            <a:off x="4228002" y="852745"/>
            <a:ext cx="262746" cy="38208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7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8890C-3B38-F749-A469-29A176A84AF8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Perform </a:t>
            </a:r>
            <a:r>
              <a:rPr lang="en-US" dirty="0" err="1"/>
              <a:t>superpixel</a:t>
            </a:r>
            <a:r>
              <a:rPr lang="en-US" dirty="0"/>
              <a:t> segmentation of high-dimensional imaging spectroscopy data</a:t>
            </a:r>
          </a:p>
          <a:p>
            <a:r>
              <a:rPr lang="en-US" dirty="0"/>
              <a:t>Apply KD-trees for efficient spatial inference</a:t>
            </a:r>
          </a:p>
          <a:p>
            <a:r>
              <a:rPr lang="en-US" dirty="0"/>
              <a:t>Extrapolate OE Solutions to invert a radiance cube of 160000 spectra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approach for speeding OE retrievals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5171" y="1272294"/>
            <a:ext cx="79465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 insight:</a:t>
            </a:r>
            <a:r>
              <a:rPr lang="en-US" sz="2400" dirty="0"/>
              <a:t> there is a lot of redundancy in the atmospheric information of an image cube</a:t>
            </a:r>
          </a:p>
          <a:p>
            <a:endParaRPr lang="en-US" sz="2400" dirty="0"/>
          </a:p>
          <a:p>
            <a:r>
              <a:rPr lang="en-US" sz="2400" b="1" dirty="0"/>
              <a:t>General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Search the image for a handful of geographically and compositionally representative locations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Find full, exact solutions for this representative subset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Use this subset to infer the exact result of the remainder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/>
              <a:t>Here we explore using </a:t>
            </a:r>
            <a:r>
              <a:rPr lang="en-US" sz="2400" dirty="0" err="1"/>
              <a:t>superpixel</a:t>
            </a:r>
            <a:r>
              <a:rPr lang="en-US" sz="2400" dirty="0"/>
              <a:t> segmentation for #1, and the empirical line solution for #3.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919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21AC0-4A02-B64C-9225-9B3E861BE7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73DA9-E96A-1B44-A53D-741FD0431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1F13-3A05-5846-B447-1A3191538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413AA-A437-6744-9DA5-09E12B8BE5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[Thompson et al., </a:t>
            </a:r>
            <a:r>
              <a:rPr lang="en-US" i="1" dirty="0"/>
              <a:t>Trans. Geoscience and Remote Sensing, </a:t>
            </a:r>
            <a:r>
              <a:rPr lang="en-US" dirty="0"/>
              <a:t>2015]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C59C6-E8E6-4544-9969-3369024A5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Superpixel</a:t>
            </a:r>
            <a:r>
              <a:rPr lang="en-US" dirty="0"/>
              <a:t> segmentation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BBA5E-8A9A-F84E-B4AE-4B3DA50E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2404240"/>
            <a:ext cx="8392886" cy="3999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B21BE7-D52C-AC4D-B397-6BEA9F642ACE}"/>
              </a:ext>
            </a:extLst>
          </p:cNvPr>
          <p:cNvSpPr txBox="1"/>
          <p:nvPr/>
        </p:nvSpPr>
        <p:spPr>
          <a:xfrm>
            <a:off x="474135" y="1410210"/>
            <a:ext cx="794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Create </a:t>
            </a:r>
            <a:r>
              <a:rPr lang="en-US" sz="2400" b="1" dirty="0"/>
              <a:t>spatially-contiguous </a:t>
            </a:r>
            <a:r>
              <a:rPr lang="en-US" sz="2400" dirty="0"/>
              <a:t>clusters of similar radiances.  Use cluster means as our reference set.</a:t>
            </a:r>
          </a:p>
        </p:txBody>
      </p:sp>
    </p:spTree>
    <p:extLst>
      <p:ext uri="{BB962C8B-B14F-4D97-AF65-F5344CB8AC3E}">
        <p14:creationId xmlns:p14="http://schemas.microsoft.com/office/powerpoint/2010/main" val="95378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21AC0-4A02-B64C-9225-9B3E861BE7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73DA9-E96A-1B44-A53D-741FD0431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1F13-3A05-5846-B447-1A3191538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C59C6-E8E6-4544-9969-3369024A5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PCA representations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21BE7-D52C-AC4D-B397-6BEA9F642ACE}"/>
              </a:ext>
            </a:extLst>
          </p:cNvPr>
          <p:cNvSpPr txBox="1"/>
          <p:nvPr/>
        </p:nvSpPr>
        <p:spPr>
          <a:xfrm>
            <a:off x="474135" y="1293920"/>
            <a:ext cx="27371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SLIC was developed for monochrome and RGB images, and </a:t>
            </a:r>
            <a:r>
              <a:rPr lang="en-US" sz="2400" dirty="0" err="1"/>
              <a:t>implimentations</a:t>
            </a:r>
            <a:r>
              <a:rPr lang="en-US" sz="2400" dirty="0"/>
              <a:t> typically use  Euclidean distances. </a:t>
            </a:r>
          </a:p>
          <a:p>
            <a:endParaRPr lang="en-US" sz="2400" dirty="0"/>
          </a:p>
          <a:p>
            <a:r>
              <a:rPr lang="en-US" sz="2400" dirty="0"/>
              <a:t>We use the top 5 principal components as an orthogonal basis.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371181-0FC7-2D4D-8D74-2A3CAE69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14" y="1245126"/>
            <a:ext cx="5175551" cy="50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6E82DE-63B9-674F-B7EB-72D305089A09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How to efficiently find nearest neighbors?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 = [10   9    14    30    100     5    32   -4     3    72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nearest neighbors – 1D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2743" y="1915884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8" name="Freeform 7"/>
          <p:cNvSpPr/>
          <p:nvPr/>
        </p:nvSpPr>
        <p:spPr>
          <a:xfrm>
            <a:off x="1186543" y="2449284"/>
            <a:ext cx="5492621" cy="470330"/>
          </a:xfrm>
          <a:custGeom>
            <a:avLst/>
            <a:gdLst>
              <a:gd name="connsiteX0" fmla="*/ 890820 w 6182316"/>
              <a:gd name="connsiteY0" fmla="*/ 0 h 324808"/>
              <a:gd name="connsiteX1" fmla="*/ 420464 w 6182316"/>
              <a:gd name="connsiteY1" fmla="*/ 305714 h 324808"/>
              <a:gd name="connsiteX2" fmla="*/ 6182316 w 6182316"/>
              <a:gd name="connsiteY2" fmla="*/ 293956 h 324808"/>
              <a:gd name="connsiteX0" fmla="*/ 568719 w 6434442"/>
              <a:gd name="connsiteY0" fmla="*/ 0 h 501496"/>
              <a:gd name="connsiteX1" fmla="*/ 672590 w 6434442"/>
              <a:gd name="connsiteY1" fmla="*/ 470330 h 501496"/>
              <a:gd name="connsiteX2" fmla="*/ 6434442 w 6434442"/>
              <a:gd name="connsiteY2" fmla="*/ 458572 h 501496"/>
              <a:gd name="connsiteX0" fmla="*/ 378608 w 6244331"/>
              <a:gd name="connsiteY0" fmla="*/ 0 h 501496"/>
              <a:gd name="connsiteX1" fmla="*/ 482479 w 6244331"/>
              <a:gd name="connsiteY1" fmla="*/ 470330 h 501496"/>
              <a:gd name="connsiteX2" fmla="*/ 6244331 w 6244331"/>
              <a:gd name="connsiteY2" fmla="*/ 458572 h 501496"/>
              <a:gd name="connsiteX0" fmla="*/ 230281 w 6096004"/>
              <a:gd name="connsiteY0" fmla="*/ 0 h 470330"/>
              <a:gd name="connsiteX1" fmla="*/ 334152 w 6096004"/>
              <a:gd name="connsiteY1" fmla="*/ 470330 h 470330"/>
              <a:gd name="connsiteX2" fmla="*/ 6096004 w 6096004"/>
              <a:gd name="connsiteY2" fmla="*/ 458572 h 47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4" h="470330">
                <a:moveTo>
                  <a:pt x="230281" y="0"/>
                </a:moveTo>
                <a:cubicBezTo>
                  <a:pt x="154474" y="151876"/>
                  <a:pt x="-304152" y="464451"/>
                  <a:pt x="334152" y="470330"/>
                </a:cubicBezTo>
                <a:lnTo>
                  <a:pt x="6096004" y="458572"/>
                </a:ln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21218" y="2468805"/>
            <a:ext cx="326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Sequential search: linear time 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15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6E82DE-63B9-674F-B7EB-72D305089A09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How to efficiently find nearest neighbors?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 = [10   9    14    30    100     5    32   -4     3    72]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X’ = [-4    3     5     9    10    14    30    32    72   100]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nearest neighbors – 1D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2743" y="1915884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8" name="Freeform 7"/>
          <p:cNvSpPr/>
          <p:nvPr/>
        </p:nvSpPr>
        <p:spPr>
          <a:xfrm>
            <a:off x="1186543" y="2449284"/>
            <a:ext cx="5492621" cy="470330"/>
          </a:xfrm>
          <a:custGeom>
            <a:avLst/>
            <a:gdLst>
              <a:gd name="connsiteX0" fmla="*/ 890820 w 6182316"/>
              <a:gd name="connsiteY0" fmla="*/ 0 h 324808"/>
              <a:gd name="connsiteX1" fmla="*/ 420464 w 6182316"/>
              <a:gd name="connsiteY1" fmla="*/ 305714 h 324808"/>
              <a:gd name="connsiteX2" fmla="*/ 6182316 w 6182316"/>
              <a:gd name="connsiteY2" fmla="*/ 293956 h 324808"/>
              <a:gd name="connsiteX0" fmla="*/ 568719 w 6434442"/>
              <a:gd name="connsiteY0" fmla="*/ 0 h 501496"/>
              <a:gd name="connsiteX1" fmla="*/ 672590 w 6434442"/>
              <a:gd name="connsiteY1" fmla="*/ 470330 h 501496"/>
              <a:gd name="connsiteX2" fmla="*/ 6434442 w 6434442"/>
              <a:gd name="connsiteY2" fmla="*/ 458572 h 501496"/>
              <a:gd name="connsiteX0" fmla="*/ 378608 w 6244331"/>
              <a:gd name="connsiteY0" fmla="*/ 0 h 501496"/>
              <a:gd name="connsiteX1" fmla="*/ 482479 w 6244331"/>
              <a:gd name="connsiteY1" fmla="*/ 470330 h 501496"/>
              <a:gd name="connsiteX2" fmla="*/ 6244331 w 6244331"/>
              <a:gd name="connsiteY2" fmla="*/ 458572 h 501496"/>
              <a:gd name="connsiteX0" fmla="*/ 230281 w 6096004"/>
              <a:gd name="connsiteY0" fmla="*/ 0 h 470330"/>
              <a:gd name="connsiteX1" fmla="*/ 334152 w 6096004"/>
              <a:gd name="connsiteY1" fmla="*/ 470330 h 470330"/>
              <a:gd name="connsiteX2" fmla="*/ 6096004 w 6096004"/>
              <a:gd name="connsiteY2" fmla="*/ 458572 h 47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4" h="470330">
                <a:moveTo>
                  <a:pt x="230281" y="0"/>
                </a:moveTo>
                <a:cubicBezTo>
                  <a:pt x="154474" y="151876"/>
                  <a:pt x="-304152" y="464451"/>
                  <a:pt x="334152" y="470330"/>
                </a:cubicBezTo>
                <a:lnTo>
                  <a:pt x="6096004" y="458572"/>
                </a:ln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21218" y="2468805"/>
            <a:ext cx="326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Sequential search: linear time 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962400" y="3733800"/>
            <a:ext cx="1295400" cy="7620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403" y="3754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5916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6E82DE-63B9-674F-B7EB-72D305089A09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How to efficiently find nearest neighbors?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 = [10   9    14    30    100     5    32   -4     3    72]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X’ = [-4    3     5     9    10    14    30    32    72   100]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nearest neighbors – 1D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2743" y="1915884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8" name="Freeform 7"/>
          <p:cNvSpPr/>
          <p:nvPr/>
        </p:nvSpPr>
        <p:spPr>
          <a:xfrm>
            <a:off x="1186543" y="2449284"/>
            <a:ext cx="5492621" cy="470330"/>
          </a:xfrm>
          <a:custGeom>
            <a:avLst/>
            <a:gdLst>
              <a:gd name="connsiteX0" fmla="*/ 890820 w 6182316"/>
              <a:gd name="connsiteY0" fmla="*/ 0 h 324808"/>
              <a:gd name="connsiteX1" fmla="*/ 420464 w 6182316"/>
              <a:gd name="connsiteY1" fmla="*/ 305714 h 324808"/>
              <a:gd name="connsiteX2" fmla="*/ 6182316 w 6182316"/>
              <a:gd name="connsiteY2" fmla="*/ 293956 h 324808"/>
              <a:gd name="connsiteX0" fmla="*/ 568719 w 6434442"/>
              <a:gd name="connsiteY0" fmla="*/ 0 h 501496"/>
              <a:gd name="connsiteX1" fmla="*/ 672590 w 6434442"/>
              <a:gd name="connsiteY1" fmla="*/ 470330 h 501496"/>
              <a:gd name="connsiteX2" fmla="*/ 6434442 w 6434442"/>
              <a:gd name="connsiteY2" fmla="*/ 458572 h 501496"/>
              <a:gd name="connsiteX0" fmla="*/ 378608 w 6244331"/>
              <a:gd name="connsiteY0" fmla="*/ 0 h 501496"/>
              <a:gd name="connsiteX1" fmla="*/ 482479 w 6244331"/>
              <a:gd name="connsiteY1" fmla="*/ 470330 h 501496"/>
              <a:gd name="connsiteX2" fmla="*/ 6244331 w 6244331"/>
              <a:gd name="connsiteY2" fmla="*/ 458572 h 501496"/>
              <a:gd name="connsiteX0" fmla="*/ 230281 w 6096004"/>
              <a:gd name="connsiteY0" fmla="*/ 0 h 470330"/>
              <a:gd name="connsiteX1" fmla="*/ 334152 w 6096004"/>
              <a:gd name="connsiteY1" fmla="*/ 470330 h 470330"/>
              <a:gd name="connsiteX2" fmla="*/ 6096004 w 6096004"/>
              <a:gd name="connsiteY2" fmla="*/ 458572 h 47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4" h="470330">
                <a:moveTo>
                  <a:pt x="230281" y="0"/>
                </a:moveTo>
                <a:cubicBezTo>
                  <a:pt x="154474" y="151876"/>
                  <a:pt x="-304152" y="464451"/>
                  <a:pt x="334152" y="470330"/>
                </a:cubicBezTo>
                <a:lnTo>
                  <a:pt x="6096004" y="458572"/>
                </a:ln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21218" y="2468805"/>
            <a:ext cx="326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Sequential search: linear time 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962400" y="3733800"/>
            <a:ext cx="1295400" cy="7620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403" y="3754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4005943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13" name="Freeform 12"/>
          <p:cNvSpPr/>
          <p:nvPr/>
        </p:nvSpPr>
        <p:spPr>
          <a:xfrm>
            <a:off x="1839567" y="4223900"/>
            <a:ext cx="3140381" cy="846981"/>
          </a:xfrm>
          <a:custGeom>
            <a:avLst/>
            <a:gdLst>
              <a:gd name="connsiteX0" fmla="*/ 0 w 3140381"/>
              <a:gd name="connsiteY0" fmla="*/ 82695 h 846981"/>
              <a:gd name="connsiteX1" fmla="*/ 2657507 w 3140381"/>
              <a:gd name="connsiteY1" fmla="*/ 70937 h 846981"/>
              <a:gd name="connsiteX2" fmla="*/ 3139621 w 3140381"/>
              <a:gd name="connsiteY2" fmla="*/ 846981 h 84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0381" h="846981">
                <a:moveTo>
                  <a:pt x="0" y="82695"/>
                </a:moveTo>
                <a:cubicBezTo>
                  <a:pt x="1067118" y="13125"/>
                  <a:pt x="2134237" y="-56444"/>
                  <a:pt x="2657507" y="70937"/>
                </a:cubicBezTo>
                <a:cubicBezTo>
                  <a:pt x="3180777" y="198318"/>
                  <a:pt x="3139621" y="846981"/>
                  <a:pt x="3139621" y="846981"/>
                </a:cubicBezTo>
              </a:path>
            </a:pathLst>
          </a:cu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144803" y="4576938"/>
            <a:ext cx="1822626" cy="505702"/>
          </a:xfrm>
          <a:custGeom>
            <a:avLst/>
            <a:gdLst>
              <a:gd name="connsiteX0" fmla="*/ 1822626 w 1822626"/>
              <a:gd name="connsiteY0" fmla="*/ 505702 h 505702"/>
              <a:gd name="connsiteX1" fmla="*/ 682015 w 1822626"/>
              <a:gd name="connsiteY1" fmla="*/ 97 h 505702"/>
              <a:gd name="connsiteX2" fmla="*/ 0 w 1822626"/>
              <a:gd name="connsiteY2" fmla="*/ 458669 h 50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626" h="505702">
                <a:moveTo>
                  <a:pt x="1822626" y="505702"/>
                </a:moveTo>
                <a:cubicBezTo>
                  <a:pt x="1404206" y="256819"/>
                  <a:pt x="985786" y="7936"/>
                  <a:pt x="682015" y="97"/>
                </a:cubicBezTo>
                <a:cubicBezTo>
                  <a:pt x="378244" y="-7742"/>
                  <a:pt x="0" y="458669"/>
                  <a:pt x="0" y="458669"/>
                </a:cubicBezTo>
              </a:path>
            </a:pathLst>
          </a:cu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451029" y="4776837"/>
            <a:ext cx="670256" cy="317561"/>
          </a:xfrm>
          <a:custGeom>
            <a:avLst/>
            <a:gdLst>
              <a:gd name="connsiteX0" fmla="*/ 670256 w 670256"/>
              <a:gd name="connsiteY0" fmla="*/ 317561 h 317561"/>
              <a:gd name="connsiteX1" fmla="*/ 341007 w 670256"/>
              <a:gd name="connsiteY1" fmla="*/ 88 h 317561"/>
              <a:gd name="connsiteX2" fmla="*/ 11758 w 670256"/>
              <a:gd name="connsiteY2" fmla="*/ 282286 h 317561"/>
              <a:gd name="connsiteX3" fmla="*/ 11758 w 670256"/>
              <a:gd name="connsiteY3" fmla="*/ 282286 h 317561"/>
              <a:gd name="connsiteX4" fmla="*/ 0 w 670256"/>
              <a:gd name="connsiteY4" fmla="*/ 282286 h 31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256" h="317561">
                <a:moveTo>
                  <a:pt x="670256" y="317561"/>
                </a:moveTo>
                <a:cubicBezTo>
                  <a:pt x="560506" y="161764"/>
                  <a:pt x="450757" y="5967"/>
                  <a:pt x="341007" y="88"/>
                </a:cubicBezTo>
                <a:cubicBezTo>
                  <a:pt x="231257" y="-5791"/>
                  <a:pt x="11758" y="282286"/>
                  <a:pt x="11758" y="282286"/>
                </a:cubicBezTo>
                <a:lnTo>
                  <a:pt x="11758" y="282286"/>
                </a:lnTo>
                <a:lnTo>
                  <a:pt x="0" y="282286"/>
                </a:lnTo>
              </a:path>
            </a:pathLst>
          </a:cu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05400" y="4463143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Binary search: logarithmic time 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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4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CDA1B0D-431B-A540-AF09-5E81BF7DE272}" type="datetime1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 to 8 dimensions: </a:t>
            </a:r>
            <a:r>
              <a:rPr lang="en-US" i="1" dirty="0">
                <a:solidFill>
                  <a:schemeClr val="tx1"/>
                </a:solidFill>
              </a:rPr>
              <a:t>K-D Trees  </a:t>
            </a:r>
          </a:p>
        </p:txBody>
      </p:sp>
      <p:pic>
        <p:nvPicPr>
          <p:cNvPr id="2" name="Picture 1" descr="300px-Kdtree_2d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71600"/>
            <a:ext cx="4267200" cy="4238752"/>
          </a:xfrm>
          <a:prstGeom prst="rect">
            <a:avLst/>
          </a:prstGeom>
        </p:spPr>
      </p:pic>
      <p:pic>
        <p:nvPicPr>
          <p:cNvPr id="3" name="Picture 2" descr="300px-Tree_0001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00" y="4114800"/>
            <a:ext cx="3010700" cy="1435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1800" y="6019800"/>
            <a:ext cx="1501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Wikipedia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86600" y="4267200"/>
            <a:ext cx="26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27991" y="3516868"/>
            <a:ext cx="2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2400" y="2831068"/>
            <a:ext cx="2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44675" y="4572000"/>
            <a:ext cx="25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25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1138" y="3926432"/>
            <a:ext cx="25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9076" y="5205541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635" y="4615969"/>
            <a:ext cx="815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Level 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4635" y="4076047"/>
            <a:ext cx="805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Level 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05400" y="5269468"/>
            <a:ext cx="26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24400" y="4953000"/>
            <a:ext cx="26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4855938" y="4572000"/>
            <a:ext cx="20862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10200" y="5486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424F4E-89E5-174B-9440-28DFB44A13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959B489D-BFF5-8843-BA1C-0B7187C9D22A}"/>
              </a:ext>
            </a:extLst>
          </p:cNvPr>
          <p:cNvSpPr txBox="1">
            <a:spLocks/>
          </p:cNvSpPr>
          <p:nvPr/>
        </p:nvSpPr>
        <p:spPr>
          <a:xfrm>
            <a:off x="409294" y="1609477"/>
            <a:ext cx="4578181" cy="327905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Each node splits the space with a </a:t>
            </a:r>
            <a:r>
              <a:rPr lang="en-US" i="1"/>
              <a:t>hyperplane</a:t>
            </a:r>
          </a:p>
          <a:p>
            <a:r>
              <a:rPr lang="en-US"/>
              <a:t>Which one? Cycle through axis-aligned hyperplanes</a:t>
            </a:r>
          </a:p>
          <a:p>
            <a:r>
              <a:rPr lang="en-US"/>
              <a:t>Typical search is O(log 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95499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699</TotalTime>
  <Words>753</Words>
  <Application>Microsoft Macintosh PowerPoint</Application>
  <PresentationFormat>On-screen Show (4:3)</PresentationFormat>
  <Paragraphs>131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NASA-JPL White Templates</vt:lpstr>
      <vt:lpstr>PowerPoint Presentation</vt:lpstr>
      <vt:lpstr>PowerPoint Presentation</vt:lpstr>
      <vt:lpstr>One approach for speeding OE retrievals</vt:lpstr>
      <vt:lpstr>Superpixel segmentation</vt:lpstr>
      <vt:lpstr>PCA representations</vt:lpstr>
      <vt:lpstr>Finding nearest neighbors – 1D</vt:lpstr>
      <vt:lpstr>Finding nearest neighbors – 1D</vt:lpstr>
      <vt:lpstr>Finding nearest neighbors – 1D</vt:lpstr>
      <vt:lpstr>2 to 8 dimensions: K-D Trees  </vt:lpstr>
      <vt:lpstr>&gt; 8 dimensions: Use approximate nearest neighbors</vt:lpstr>
      <vt:lpstr>Extrapolating the representative spectra</vt:lpstr>
      <vt:lpstr>Example: 15 nearest neighbors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91</cp:revision>
  <cp:lastPrinted>2014-07-14T23:49:38Z</cp:lastPrinted>
  <dcterms:created xsi:type="dcterms:W3CDTF">2019-07-06T21:56:51Z</dcterms:created>
  <dcterms:modified xsi:type="dcterms:W3CDTF">2019-09-22T18:19:21Z</dcterms:modified>
</cp:coreProperties>
</file>